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handoutMasterIdLst>
    <p:handoutMasterId r:id="rId13"/>
  </p:handoutMasterIdLst>
  <p:sldIdLst>
    <p:sldId id="256" r:id="rId2"/>
    <p:sldId id="266" r:id="rId3"/>
    <p:sldId id="265" r:id="rId4"/>
    <p:sldId id="267" r:id="rId5"/>
    <p:sldId id="275" r:id="rId6"/>
    <p:sldId id="277" r:id="rId7"/>
    <p:sldId id="278" r:id="rId8"/>
    <p:sldId id="276" r:id="rId9"/>
    <p:sldId id="281" r:id="rId10"/>
    <p:sldId id="282" r:id="rId11"/>
    <p:sldId id="257" r:id="rId1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33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-3810" y="-78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237C3-1958-4602-A304-12CEA760FD67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875EE-9F86-4D4F-9598-ADE6FB14BC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C3A0-1E85-42E3-A1B5-D9445A792297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C6EA-BFFA-4F33-906D-2098D842B6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9739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C3A0-1E85-42E3-A1B5-D9445A792297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C6EA-BFFA-4F33-906D-2098D842B6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4134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C3A0-1E85-42E3-A1B5-D9445A792297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C6EA-BFFA-4F33-906D-2098D842B6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4736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C3A0-1E85-42E3-A1B5-D9445A792297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C6EA-BFFA-4F33-906D-2098D842B6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6081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C3A0-1E85-42E3-A1B5-D9445A792297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C6EA-BFFA-4F33-906D-2098D842B6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2766282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C3A0-1E85-42E3-A1B5-D9445A792297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C6EA-BFFA-4F33-906D-2098D842B6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72324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C3A0-1E85-42E3-A1B5-D9445A792297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C6EA-BFFA-4F33-906D-2098D842B6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87365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C3A0-1E85-42E3-A1B5-D9445A792297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C6EA-BFFA-4F33-906D-2098D842B6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2130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C3A0-1E85-42E3-A1B5-D9445A792297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C6EA-BFFA-4F33-906D-2098D842B6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764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C3A0-1E85-42E3-A1B5-D9445A792297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C6EA-BFFA-4F33-906D-2098D842B6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077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C3A0-1E85-42E3-A1B5-D9445A792297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C6EA-BFFA-4F33-906D-2098D842B6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19186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C3A0-1E85-42E3-A1B5-D9445A792297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C6EA-BFFA-4F33-906D-2098D842B6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0738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C3A0-1E85-42E3-A1B5-D9445A792297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C6EA-BFFA-4F33-906D-2098D842B6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5504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C3A0-1E85-42E3-A1B5-D9445A792297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C6EA-BFFA-4F33-906D-2098D842B6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5644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C3A0-1E85-42E3-A1B5-D9445A792297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C6EA-BFFA-4F33-906D-2098D842B6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5396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C3A0-1E85-42E3-A1B5-D9445A792297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C6EA-BFFA-4F33-906D-2098D842B6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0419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CC3A0-1E85-42E3-A1B5-D9445A792297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634C6EA-BFFA-4F33-906D-2098D842B6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1616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3295" y="304800"/>
            <a:ext cx="1155031" cy="1494264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59568" y="609600"/>
            <a:ext cx="8205537" cy="132080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 новом порядке проведения государственной итоговой аттестации по образовательным программам высшего образования — программам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программам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специалитета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программам магистратуры».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Круглый стол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3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Проверка выпускной квалификационной работы на объем заимствования: постановка проблемы 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                               </a:t>
            </a:r>
          </a:p>
          <a:p>
            <a:endParaRPr lang="ru-RU" dirty="0" smtClean="0"/>
          </a:p>
          <a:p>
            <a:pPr>
              <a:buNone/>
            </a:pPr>
            <a:r>
              <a:rPr lang="ru-RU" sz="2300" dirty="0" smtClean="0"/>
              <a:t>                                                                                                 </a:t>
            </a:r>
            <a:r>
              <a:rPr lang="en-US" sz="2300" dirty="0" smtClean="0"/>
              <a:t>        </a:t>
            </a:r>
            <a:r>
              <a:rPr lang="ru-RU" sz="2300" dirty="0" smtClean="0"/>
              <a:t>             </a:t>
            </a:r>
            <a:r>
              <a:rPr lang="ru-RU" sz="2600" dirty="0" smtClean="0"/>
              <a:t>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О.В.Богунова</a:t>
            </a: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60000"/>
              </a:lnSpc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11 ноября 2015 г.</a:t>
            </a:r>
          </a:p>
          <a:p>
            <a:pPr algn="ctr">
              <a:lnSpc>
                <a:spcPct val="60000"/>
              </a:lnSpc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г. Красноярск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1551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6221"/>
          </a:xfrm>
        </p:spPr>
        <p:txBody>
          <a:bodyPr>
            <a:normAutofit/>
          </a:bodyPr>
          <a:lstStyle/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Таким образом, проведение экспертизы (проверки) ВКР студентов, обучающихся по программам высшего образования, на наличие заимствований с использованием системы «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Антиплагиат.Вуз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», требует от вуза разработки и принятия соответствующих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нормативных локальных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актов.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81893" y="3858112"/>
            <a:ext cx="2408887" cy="29998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722539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77131"/>
            <a:ext cx="8596668" cy="4464232"/>
          </a:xfrm>
        </p:spPr>
        <p:txBody>
          <a:bodyPr/>
          <a:lstStyle/>
          <a:p>
            <a:pPr algn="ctr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408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ПРИКАЗ МОН РФ от 29 июня 2015 г. N 636 «ОБ УТВЕРЖДЕНИИ ПОРЯДКА ПРОВЕДЕНИЯ ГОСУДАРСТВЕННОЙ ИТОГОВОЙ АТТЕСТАЦИИ ПО ОБРАЗОВАТЕЛЬНЫМ ПРОГРАММАМ ВЫСШЕГО ОБРАЗОВАНИЯ - ПРОГРАММАМ БАКАЛАВРИАТА, ПРОГРАММАМ СПЕЦИАЛИТЕТА И ПРОГРАММАМ МАГИСТРАТУРЫ» 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П.38.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Тексты выпускных квалификационных работ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за исключением текстов выпускных квалификационных работ, содержащих сведения, составляющие государственную тайну,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размещаются организацией в электронно-библиотечной системе организации и проверяются на объем заимствования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Порядо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 размещения текстов выпускных квалификационных работ в электронно-библиотечной системе организации, проверки на объем заимствования, в том числе содержательного, выявления неправомочных заимствований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устанавливается организацией.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Экспертиза (проверка) ВКР с использованием системы «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Антиплагиат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 и их размещением в единой базе письменных работ направлена 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    Повышение качества образовательного процесса.</a:t>
            </a:r>
          </a:p>
          <a:p>
            <a:pPr marL="457200" indent="-457200"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   Повышение уровня самостоятельности обучающихся  в процессе подготовки к ГИА.</a:t>
            </a:r>
          </a:p>
          <a:p>
            <a:pPr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Мотивацию научной и творческой активности обучающихся.</a:t>
            </a:r>
          </a:p>
          <a:p>
            <a:pPr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 Создание внутренней (собственной) коллекции письменных работ, выполненных обучающимися.</a:t>
            </a:r>
          </a:p>
          <a:p>
            <a:pPr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5. Соблюдение прав интеллектуальной собственности граждан и юридических лиц.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251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понятия: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143001"/>
            <a:ext cx="8596668" cy="5017168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sz="2100" b="1" u="sng" dirty="0" smtClean="0">
                <a:latin typeface="Times New Roman" pitchFamily="18" charset="0"/>
                <a:cs typeface="Times New Roman" pitchFamily="18" charset="0"/>
              </a:rPr>
              <a:t>Заимствование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- использование правомерно опубликованного произведения без согласия автора и без выплаты вознаграждения, но с обязательным указанием имени автора и источника заимствования в определенных строго оговоренных законом случаях (ст. 1274 и 1275 ГК РФ).</a:t>
            </a:r>
          </a:p>
          <a:p>
            <a:pPr algn="just">
              <a:buNone/>
            </a:pPr>
            <a:r>
              <a:rPr lang="ru-RU" sz="21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Неправомерное заимствование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- отсутствие указания на автора и источник заимствования или превышение допустимого объема заимствований, не оправданного целью работы.</a:t>
            </a:r>
          </a:p>
          <a:p>
            <a:pPr algn="just">
              <a:buNone/>
            </a:pPr>
            <a:r>
              <a:rPr lang="ru-RU" sz="21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Техническое заимствование </a:t>
            </a:r>
            <a:r>
              <a:rPr lang="ru-RU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использование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в тексте наименований учреждений, органов государственной власти и местного самоуправления; ссылок на нормативные правовые акты; текстов законов; списков литературы; повторов, в том числе часто повторяющихся устойчивых выражений и юридических терминов.</a:t>
            </a:r>
          </a:p>
          <a:p>
            <a:pPr algn="just">
              <a:buNone/>
            </a:pPr>
            <a:r>
              <a:rPr lang="ru-RU" sz="21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Пакет (система) «</a:t>
            </a:r>
            <a:r>
              <a:rPr lang="ru-RU" sz="21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Антиплагиат.ВУЗ</a:t>
            </a:r>
            <a:r>
              <a:rPr lang="ru-RU" sz="21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- это расширение сайта «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Антиплагиат.ру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», разработанное специально для учебных заведений. Пакет позволяет расширить число источников поиска и организовать в учебном заведении целостный процесс проверки студенческих работ и диссертаций на наличие заимствований.</a:t>
            </a:r>
          </a:p>
          <a:p>
            <a:pPr lvl="0" algn="just">
              <a:buNone/>
            </a:pPr>
            <a:r>
              <a:rPr lang="ru-RU" sz="2100" b="1" u="sng" dirty="0" smtClean="0">
                <a:latin typeface="Times New Roman" pitchFamily="18" charset="0"/>
                <a:cs typeface="Times New Roman" pitchFamily="18" charset="0"/>
              </a:rPr>
              <a:t>ВКР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= оригинальный текст (60-80%) + заимствования (правомерные, неправомерные, технические) (20-40%).</a:t>
            </a:r>
          </a:p>
          <a:p>
            <a:pPr lvl="0" algn="just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64696"/>
            <a:ext cx="8596668" cy="565484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Мероприятия вуза по реализации положений «Порядка проведения ГИА»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77863" y="866775"/>
          <a:ext cx="8596312" cy="564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/>
                <a:gridCol w="42981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Возникающие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ребования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 вузу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Необходимые м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ероприятия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Проверка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всех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ВКР на объем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заимствований;  размещение ВКР в открытом доступе.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Организация работы в системе «</a:t>
                      </a:r>
                      <a:r>
                        <a:rPr lang="ru-RU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Антиплагиат.Вуз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» всех выпускающих кафедр (деканатов, институтов);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расширение сети точек доступа к системе «</a:t>
                      </a:r>
                      <a:r>
                        <a:rPr lang="ru-RU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Антиплагиат.Вуз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»;</a:t>
                      </a:r>
                    </a:p>
                    <a:p>
                      <a:pPr marL="342900" indent="-342900" algn="just">
                        <a:buFontTx/>
                        <a:buChar char="-"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обучение   пользователей   системой</a:t>
                      </a:r>
                    </a:p>
                    <a:p>
                      <a:pPr marL="342900" indent="-342900" algn="just">
                        <a:buFontTx/>
                        <a:buNone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Антиплагиат.Вуз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» (менеджеров, преподавателей, студентов).</a:t>
                      </a:r>
                    </a:p>
                    <a:p>
                      <a:pPr algn="just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-создание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общеуниверситетской электронной базы ВКР.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Определение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порядка использования системы «</a:t>
                      </a:r>
                      <a:r>
                        <a:rPr lang="ru-RU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Антиплагиат.Вуз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» для ВКР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buNone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Разработка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технологий 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проверки ВКР (локальная,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централизованная).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Установление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допустимого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соотношения  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ОРИГИНАЛЬНЫЙ ТЕКСТ - ЗАИМСТВОВАНИЯ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buNone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Определение нормативных числовых параметров заимствований.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Учет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результатов проверки ВКР на объем заимствований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при выставлении итоговой оценки.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Подготовка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пакета документов для передачи в ГЭК 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9355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«Локальная» технология проверки ВКР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118937"/>
            <a:ext cx="8755424" cy="4922425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 Студент самостоятельно загружает работу на проверку в систему.</a:t>
            </a:r>
          </a:p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 Отчет о самопроверке + заявление + текст ВКР отправляется студентом в личный кабинет преподавателя.</a:t>
            </a:r>
          </a:p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 Преподаватель производит свою проверку ВКР и:</a:t>
            </a:r>
          </a:p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а) отправляет ВКР на доработку;</a:t>
            </a:r>
          </a:p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б)составляет отчет по результатам проверки ВКР на объем заимствований.</a:t>
            </a:r>
          </a:p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4. Отчет преподавателя + отзыв на ВКР передаются зав.кафедрой.</a:t>
            </a:r>
          </a:p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5. Зав.кафедрой принимает решение о допуске ВКР к защите. Оформляется протоколом.</a:t>
            </a:r>
          </a:p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6. Формируется пакет документов (текст ВКР на бумажном носителе + заявление студента + отзыв руководителя ВКР + отчет руководителя ВКР + рецензия) для передачи в ГЭК – является информационной основой для принятия решения по оценке за ВКР.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7176" y="657727"/>
            <a:ext cx="8596668" cy="978568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Порядок допуска ВКР к защите на основании определенных числовых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параметров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параметры условные).</a:t>
            </a:r>
            <a:endParaRPr lang="ru-RU" sz="1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648327"/>
            <a:ext cx="8596668" cy="439303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Студент допускается к защите ВКР при наличии не более 20% заимствованного текста.</a:t>
            </a:r>
          </a:p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 Не допускается заимствование текста из одного источника в размере более 5%.</a:t>
            </a:r>
          </a:p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 При наличии от 20 до 50 %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заимствований</a:t>
            </a:r>
            <a:r>
              <a:rPr lang="ru-RU" sz="2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ВКР отправляется студенту на доработку в 10-дневный срок при сохранении ранее установленной темы и после этого подвергается повторной проверке  не позднее, чем за 10 дней до начала работы ГЭК.</a:t>
            </a:r>
          </a:p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4. При наличии 51% и более заимствований ВКР к защите в текущем учебном году не допускается.</a:t>
            </a:r>
          </a:p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Студент, не допущенный к публичной защите ВКР,  считается не выполнившим учебный план и отчисляется из университета.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97042"/>
            <a:ext cx="8596668" cy="541421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«Централизованная» технология проверки ВКР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902369"/>
            <a:ext cx="8596668" cy="513899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 УМУ вуза устанавливает график проверки всех ВКР.</a:t>
            </a:r>
          </a:p>
          <a:p>
            <a:pPr algn="just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График передается в институты (деканаты).</a:t>
            </a:r>
          </a:p>
          <a:p>
            <a:pPr algn="just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Институты (деканаты) производят сбор заявлений студентов и текстов ВКР в форматах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doc,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pdf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др.</a:t>
            </a:r>
          </a:p>
          <a:p>
            <a:pPr algn="just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Тексты ВКР передаются на проверку менеджерам системы «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Антиплагиат-Вуз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just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По итогам проверки менеджеры составляют протоколы-отчеты с указанием процента заимствований.</a:t>
            </a:r>
          </a:p>
          <a:p>
            <a:pPr algn="just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Протоколы-отчеты передаются в деканаты (на выпускающие кафедры).</a:t>
            </a:r>
          </a:p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7. Формирование кафедрой пакета документов (текст ВКР на бумажном носителе + заявление студента + отзыв руководителя ВКР + протокол-отчет + рецензия) для передачи в ГЭК.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«Централизованная» технология проверки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ВКР 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(продолжение).</a:t>
            </a:r>
            <a:endParaRPr lang="ru-RU" sz="13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Пакет документов используется членами ГЭК в качестве информации для оценки работы.</a:t>
            </a:r>
          </a:p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Обучающийся имеют право на защиту письменной работы без положительного отзыва научного руководителя, рецензента и при установлении повышенного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процента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заимствований.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Решение о правомерности использования заимствований в выпускных квалификационных работах принимает государственная экзаменационная комиссия.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Другая 1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F7F1B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1317</TotalTime>
  <Words>928</Words>
  <Application>Microsoft Office PowerPoint</Application>
  <PresentationFormat>Произвольный</PresentationFormat>
  <Paragraphs>78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Грань</vt:lpstr>
      <vt:lpstr>«О новом порядке проведения государственной итоговой аттестации по образовательным программам высшего образования — программам бакалавриата, программам специалитета и программам магистратуры».  Круглый стол</vt:lpstr>
      <vt:lpstr>ПРИКАЗ МОН РФ от 29 июня 2015 г. N 636 «ОБ УТВЕРЖДЕНИИ ПОРЯДКА ПРОВЕДЕНИЯ ГОСУДАРСТВЕННОЙ ИТОГОВОЙ АТТЕСТАЦИИ ПО ОБРАЗОВАТЕЛЬНЫМ ПРОГРАММАМ ВЫСШЕГО ОБРАЗОВАНИЯ - ПРОГРАММАМ БАКАЛАВРИАТА, ПРОГРАММАМ СПЕЦИАЛИТЕТА И ПРОГРАММАМ МАГИСТРАТУРЫ» </vt:lpstr>
      <vt:lpstr>Экспертиза (проверка) ВКР с использованием системы «Антиплагиат» и их размещением в единой базе письменных работ направлена на:</vt:lpstr>
      <vt:lpstr>Основные понятия:</vt:lpstr>
      <vt:lpstr>Мероприятия вуза по реализации положений «Порядка проведения ГИА»</vt:lpstr>
      <vt:lpstr>«Локальная» технология проверки ВКР</vt:lpstr>
      <vt:lpstr>Порядок допуска ВКР к защите на основании определенных числовых параметров (параметры условные).</vt:lpstr>
      <vt:lpstr>«Централизованная» технология проверки ВКР</vt:lpstr>
      <vt:lpstr> «Централизованная» технология проверки ВКР (продолжение).</vt:lpstr>
      <vt:lpstr>Слайд 10</vt:lpstr>
      <vt:lpstr>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vital</dc:creator>
  <cp:lastModifiedBy>d59</cp:lastModifiedBy>
  <cp:revision>101</cp:revision>
  <dcterms:created xsi:type="dcterms:W3CDTF">2015-11-09T04:08:48Z</dcterms:created>
  <dcterms:modified xsi:type="dcterms:W3CDTF">2015-11-13T04:58:22Z</dcterms:modified>
</cp:coreProperties>
</file>