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13"/>
  </p:handoutMasterIdLst>
  <p:sldIdLst>
    <p:sldId id="256" r:id="rId2"/>
    <p:sldId id="266" r:id="rId3"/>
    <p:sldId id="265" r:id="rId4"/>
    <p:sldId id="267" r:id="rId5"/>
    <p:sldId id="275" r:id="rId6"/>
    <p:sldId id="277" r:id="rId7"/>
    <p:sldId id="278" r:id="rId8"/>
    <p:sldId id="276" r:id="rId9"/>
    <p:sldId id="281" r:id="rId10"/>
    <p:sldId id="282" r:id="rId11"/>
    <p:sldId id="257" r:id="rId1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10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237C3-1958-4602-A304-12CEA760FD6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5EE-9F86-4D4F-9598-ADE6FB14B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7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1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73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6081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7662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7232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736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213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764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77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918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73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50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564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539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04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CC3A0-1E85-42E3-A1B5-D9445A79229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34C6EA-BFFA-4F33-906D-2098D842B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161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95" y="304800"/>
            <a:ext cx="1155031" cy="149426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9568" y="609600"/>
            <a:ext cx="8205537" cy="13208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 новом порядке проведения государственной итоговой аттестации по образовательным программам высшего образования — программам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программам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программам магистратуры».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Круглый стол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Проверка выпускной квалификационной работы на объем заимствования: постановка проблемы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300" dirty="0" smtClean="0"/>
              <a:t>                                                                                                 </a:t>
            </a:r>
            <a:r>
              <a:rPr lang="en-US" sz="2300" dirty="0" smtClean="0"/>
              <a:t>        </a:t>
            </a:r>
            <a:r>
              <a:rPr lang="ru-RU" sz="2300" dirty="0" smtClean="0"/>
              <a:t>             </a:t>
            </a:r>
            <a:r>
              <a:rPr lang="ru-RU" sz="2600" dirty="0" smtClean="0"/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О.В.Богунова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60000"/>
              </a:lnSpc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 ноября 2015 г.</a:t>
            </a:r>
          </a:p>
          <a:p>
            <a:pPr algn="ctr">
              <a:lnSpc>
                <a:spcPct val="60000"/>
              </a:lnSpc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г. Красноярск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55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221"/>
          </a:xfrm>
        </p:spPr>
        <p:txBody>
          <a:bodyPr>
            <a:normAutofit/>
          </a:bodyPr>
          <a:lstStyle/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Таким образом, проведение экспертизы (проверки) ВКР студентов, обучающихся по программам высшего образования, на наличие заимствований с использованием системы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Антиплагиат.Вуз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», требует от вуза разработки и принятия соответствующих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нормативных локальных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актов.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2253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77131"/>
            <a:ext cx="8596668" cy="4464232"/>
          </a:xfrm>
        </p:spPr>
        <p:txBody>
          <a:bodyPr/>
          <a:lstStyle/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0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ПРИКАЗ МОН РФ от 29 июня 2015 г. N 636 «ОБ УТВЕРЖДЕНИИ ПОРЯДКА ПРОВЕДЕНИЯ ГОСУДАРСТВЕННОЙ ИТОГОВОЙ АТТЕСТАЦИИ ПО ОБРАЗОВАТЕЛЬНЫМ ПРОГРАММАМ ВЫСШЕГО ОБРАЗОВАНИЯ - ПРОГРАММАМ БАКАЛАВРИАТА, ПРОГРАММАМ СПЕЦИАЛИТЕТА И ПРОГРАММАМ МАГИСТРАТУРЫ»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П.38.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Тексты выпускных квалификационных работ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за исключением текстов выпускных квалификационных работ, содержащих сведения, составляющие государственную тайну,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размещаются организацией в электронно-библиотечной системе организации и проверяются на объем заимствования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Порядо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размещения текстов выпускных квалификационных работ в электронно-библиотечной системе организации, проверки на объем заимствования, в том числе содержательного, выявления неправомочных заимствований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устанавливается организацией.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Экспертиза (проверка) ВКР с использованием системы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Антиплагиат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и их размещением в единой базе письменных работ направлена 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    Повышение качества образовательного процесса.</a:t>
            </a:r>
          </a:p>
          <a:p>
            <a:pPr marL="457200" indent="-4572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  Повышение уровня самостоятельности обучающихся  в процессе подготовки к ГИА.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Мотивацию научной и творческой активности обучающихся.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Создание внутренней (собственной) коллекции письменных работ, выполненных обучающимися.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Соблюдение прав интеллектуальной собственности граждан и юридических лиц.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51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понятия: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43001"/>
            <a:ext cx="8596668" cy="501716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100" b="1" u="sng" dirty="0" smtClean="0">
                <a:latin typeface="Times New Roman" pitchFamily="18" charset="0"/>
                <a:cs typeface="Times New Roman" pitchFamily="18" charset="0"/>
              </a:rPr>
              <a:t>Заимствование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- использование правомерно опубликованного произведения без согласия автора и без выплаты вознаграждения, но с обязательным указанием имени автора и источника заимствования в определенных строго оговоренных законом случаях (ст. 1274 и 1275 ГК РФ).</a:t>
            </a:r>
          </a:p>
          <a:p>
            <a:pPr algn="just">
              <a:buNone/>
            </a:pPr>
            <a:r>
              <a:rPr lang="ru-RU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Неправомерное заимствование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- отсутствие указания на автора и источник заимствования или превышение допустимого объема заимствований, не оправданного целью работы.</a:t>
            </a:r>
          </a:p>
          <a:p>
            <a:pPr algn="just">
              <a:buNone/>
            </a:pPr>
            <a:r>
              <a:rPr lang="ru-RU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Техническое заимствование 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использование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в тексте наименований учреждений, органов государственной власти и местного самоуправления; ссылок на нормативные правовые акты; текстов законов; списков литературы; повторов, в том числе часто повторяющихся устойчивых выражений и юридических терминов.</a:t>
            </a:r>
          </a:p>
          <a:p>
            <a:pPr algn="just">
              <a:buNone/>
            </a:pPr>
            <a:r>
              <a:rPr lang="ru-RU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Пакет (система) «</a:t>
            </a:r>
            <a:r>
              <a:rPr lang="ru-RU" sz="21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Антиплагиат.ВУЗ</a:t>
            </a:r>
            <a:r>
              <a:rPr lang="ru-RU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- это расширение сайта «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Антиплагиат.ру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», разработанное специально для учебных заведений. Пакет позволяет расширить число источников поиска и организовать в учебном заведении целостный процесс проверки студенческих работ и диссертаций на наличие заимствований.</a:t>
            </a:r>
          </a:p>
          <a:p>
            <a:pPr lvl="0" algn="just">
              <a:buNone/>
            </a:pPr>
            <a:r>
              <a:rPr lang="ru-RU" sz="2100" b="1" u="sng" dirty="0" smtClean="0">
                <a:latin typeface="Times New Roman" pitchFamily="18" charset="0"/>
                <a:cs typeface="Times New Roman" pitchFamily="18" charset="0"/>
              </a:rPr>
              <a:t>ВКР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= оригинальный текст (60-80%) + заимствования (правомерные, неправомерные, технические) (20-40%).</a:t>
            </a:r>
          </a:p>
          <a:p>
            <a:pPr lvl="0"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4696"/>
            <a:ext cx="8596668" cy="56548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Мероприятия вуза по реализации положений «Порядка проведения ГИА»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866775"/>
          <a:ext cx="8596312" cy="564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Возникающие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ребования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вузу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Необходимые м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ероприятия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всех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ВКР на объем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заимствований;  размещение ВКР в открытом доступе.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работы в системе «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Антиплагиат.Вуз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всех выпускающих кафедр (деканатов, институтов);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расширение сети точек доступа к системе «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Антиплагиат.Вуз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»;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обучение   пользователей   системой</a:t>
                      </a:r>
                    </a:p>
                    <a:p>
                      <a:pPr marL="342900" indent="-342900" algn="just">
                        <a:buFontTx/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Антиплагиат.Вуз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(менеджеров, преподавателей, студентов).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-создание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общеуниверситетской электронной базы ВКР.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порядка использования системы «</a:t>
                      </a:r>
                      <a:r>
                        <a:rPr lang="ru-RU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Антиплагиат.Вуз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 для ВКР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технологий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проверки ВКР (локальная,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централизованная).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Установление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допустимого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соотношения 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ОРИГИНАЛЬНЫЙ ТЕКСТ - ЗАИМСТВОВАНИЯ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нормативных числовых параметров заимствований.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Учет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результатов проверки ВКР на объем заимствований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при выставлении итоговой оценки.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пакета документов для передачи в ГЭК 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35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«Локальная» технология проверки ВКР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8937"/>
            <a:ext cx="8755424" cy="492242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Студент самостоятельно загружает работу на проверку в систему.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Отчет о самопроверке + заявление + текст ВКР отправляется студентом в личный кабинет преподавателя.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Преподаватель производит свою проверку ВКР и: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а) отправляет ВКР на доработку;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б)составляет отчет по результатам проверки ВКР на объем заимствований.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Отчет преподавателя + отзыв на ВКР передаются зав.кафедрой.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Зав.кафедрой принимает решение о допуске ВКР к защите. Оформляется протоколом.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 Формируется пакет документов (текст ВКР на бумажном носителе + заявление студента + отзыв руководителя ВКР + отчет руководителя ВКР + рецензия) для передачи в ГЭК – является информационной основой для принятия решения по оценке за ВКР.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176" y="657727"/>
            <a:ext cx="8596668" cy="97856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Порядок допуска ВКР к защите на основании определенных числовых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параметров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параметры условные).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648327"/>
            <a:ext cx="8596668" cy="43930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Студент допускается к защите ВКР при наличии не более 20% заимствованного текста.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Не допускается заимствование текста из одного источника в размере более 5%.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При наличии от 20 до 50 %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заимствований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ВКР отправляется студенту на доработку в 10-дневный срок при сохранении ранее установленной темы и после этого подвергается повторной проверке  не позднее, чем за 10 дней до начала работы ГЭК.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При наличии 51% и более заимствований ВКР к защите в текущем учебном году не допускается.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Студент, не допущенный к публичной защите ВКР,  считается не выполнившим учебный план и отчисляется из университета.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97042"/>
            <a:ext cx="8596668" cy="54142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«Централизованная» технология проверки ВКР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02369"/>
            <a:ext cx="8596668" cy="513899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УМУ вуза устанавливает график проверки всех ВКР.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График передается в институты (деканаты).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Институты (деканаты) производят сбор заявлений студентов и текстов ВКР в форматах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Тексты ВКР передаются на проверку менеджерам системы «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Антиплагиат-Вуз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По итогам проверки менеджеры составляют протоколы-отчеты с указанием процента заимствований.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Протоколы-отчеты передаются в деканаты (на выпускающие кафедры).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 Формирование кафедрой пакета документов (текст ВКР на бумажном носителе + заявление студента + отзыв руководителя ВКР + протокол-отчет + рецензия) для передачи в ГЭК.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«Централизованная» технология проверки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ВКР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(продолжение).</a:t>
            </a: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Пакет документов используется членами ГЭК в качестве информации для оценки работы.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Обучающийся имеют право на защиту письменной работы без положительного отзыва научного руководителя, рецензента и при установлении повышенного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процента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заимствований.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о правомерности использования заимствований в выпускных квалификационных работах принимает государственная экзаменационная комиссия.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Другая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F7F1B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1317</TotalTime>
  <Words>928</Words>
  <Application>Microsoft Office PowerPoint</Application>
  <PresentationFormat>Произвольный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«О новом порядке проведения государственной итоговой аттестации по образовательным программам высшего образования — программам бакалавриата, программам специалитета и программам магистратуры».  Круглый стол</vt:lpstr>
      <vt:lpstr>ПРИКАЗ МОН РФ от 29 июня 2015 г. N 636 «ОБ УТВЕРЖДЕНИИ ПОРЯДКА ПРОВЕДЕНИЯ ГОСУДАРСТВЕННОЙ ИТОГОВОЙ АТТЕСТАЦИИ ПО ОБРАЗОВАТЕЛЬНЫМ ПРОГРАММАМ ВЫСШЕГО ОБРАЗОВАНИЯ - ПРОГРАММАМ БАКАЛАВРИАТА, ПРОГРАММАМ СПЕЦИАЛИТЕТА И ПРОГРАММАМ МАГИСТРАТУРЫ» </vt:lpstr>
      <vt:lpstr>Экспертиза (проверка) ВКР с использованием системы «Антиплагиат» и их размещением в единой базе письменных работ направлена на:</vt:lpstr>
      <vt:lpstr>Основные понятия:</vt:lpstr>
      <vt:lpstr>Мероприятия вуза по реализации положений «Порядка проведения ГИА»</vt:lpstr>
      <vt:lpstr>«Локальная» технология проверки ВКР</vt:lpstr>
      <vt:lpstr>Порядок допуска ВКР к защите на основании определенных числовых параметров (параметры условные).</vt:lpstr>
      <vt:lpstr>«Централизованная» технология проверки ВКР</vt:lpstr>
      <vt:lpstr> «Централизованная» технология проверки ВКР (продолжение).</vt:lpstr>
      <vt:lpstr>Слайд 10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</dc:creator>
  <cp:lastModifiedBy>d59</cp:lastModifiedBy>
  <cp:revision>101</cp:revision>
  <dcterms:created xsi:type="dcterms:W3CDTF">2015-11-09T04:08:48Z</dcterms:created>
  <dcterms:modified xsi:type="dcterms:W3CDTF">2015-11-13T04:58:22Z</dcterms:modified>
</cp:coreProperties>
</file>